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Zen Dots" panose="020B0604020202020204" charset="0"/>
      <p:regular r:id="rId15"/>
    </p:embeddedFont>
    <p:embeddedFont>
      <p:font typeface="Poppins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ece2afc1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6ece2afc1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ece2afc1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36ece2afc1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ece2afc1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36ece2afc1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ece2afc1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6ece2afc1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ece2afc1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36ece2afc1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ece2afc1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6ece2afc1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1281435" y="1759303"/>
            <a:ext cx="18848544" cy="7984929"/>
          </a:xfrm>
          <a:custGeom>
            <a:avLst/>
            <a:gdLst/>
            <a:ahLst/>
            <a:cxnLst/>
            <a:rect l="l" t="t" r="r" b="b"/>
            <a:pathLst>
              <a:path w="18848544" h="7984929" extrusionOk="0">
                <a:moveTo>
                  <a:pt x="0" y="0"/>
                </a:moveTo>
                <a:lnTo>
                  <a:pt x="18848544" y="0"/>
                </a:lnTo>
                <a:lnTo>
                  <a:pt x="18848544" y="7984928"/>
                </a:lnTo>
                <a:lnTo>
                  <a:pt x="0" y="7984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066800" y="1257300"/>
            <a:ext cx="156672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Educational RAG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Question Answering System</a:t>
            </a:r>
            <a:endParaRPr sz="6000" dirty="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007775" y="7195125"/>
            <a:ext cx="8620500" cy="1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Presented By: Jaykumar Chaudhary (2022DC04341)</a:t>
            </a:r>
            <a:endParaRPr sz="20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BITS Examiner: Jayalakshmi Natarajan ma’am</a:t>
            </a:r>
            <a:endParaRPr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Supervisor: Mr. Lalkar Eknath Chhadawelkar</a:t>
            </a:r>
            <a:endParaRPr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066800" y="4229100"/>
            <a:ext cx="897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From classic to modern Pipeline</a:t>
            </a:r>
            <a:endParaRPr/>
          </a:p>
        </p:txBody>
      </p:sp>
      <p:cxnSp>
        <p:nvCxnSpPr>
          <p:cNvPr id="88" name="Google Shape;88;p13"/>
          <p:cNvCxnSpPr/>
          <p:nvPr/>
        </p:nvCxnSpPr>
        <p:spPr>
          <a:xfrm>
            <a:off x="1089700" y="3671000"/>
            <a:ext cx="15682800" cy="56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 rot="-425908">
            <a:off x="8644170" y="6786580"/>
            <a:ext cx="10339602" cy="3545442"/>
          </a:xfrm>
          <a:custGeom>
            <a:avLst/>
            <a:gdLst/>
            <a:ahLst/>
            <a:cxnLst/>
            <a:rect l="l" t="t" r="r" b="b"/>
            <a:pathLst>
              <a:path w="12791109" h="6930455" extrusionOk="0">
                <a:moveTo>
                  <a:pt x="0" y="0"/>
                </a:moveTo>
                <a:lnTo>
                  <a:pt x="12791109" y="0"/>
                </a:lnTo>
                <a:lnTo>
                  <a:pt x="12791109" y="6930456"/>
                </a:lnTo>
                <a:lnTo>
                  <a:pt x="0" y="6930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Work Done till Mid-Semester</a:t>
            </a:r>
            <a:endParaRPr sz="6000"/>
          </a:p>
        </p:txBody>
      </p:sp>
      <p:sp>
        <p:nvSpPr>
          <p:cNvPr id="4" name="TextBox 3"/>
          <p:cNvSpPr txBox="1"/>
          <p:nvPr/>
        </p:nvSpPr>
        <p:spPr>
          <a:xfrm>
            <a:off x="1008529" y="2514600"/>
            <a:ext cx="1518173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Developed a classic QA baseline pipeline using Sentence-BERT embeddings, FAISS retrieval, and BERT reader</a:t>
            </a:r>
            <a:r>
              <a:rPr lang="en-US" altLang="en-US" sz="2200" dirty="0" smtClean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  <a:br>
              <a:rPr lang="en-US" altLang="en-US" sz="2200" dirty="0" smtClean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</a:br>
            <a:endParaRPr lang="en-US" altLang="en-US" sz="2200" dirty="0">
              <a:solidFill>
                <a:schemeClr val="accent3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Designed and implemented a modular, LLM-powered Educational RAG system with LangChain </a:t>
            </a:r>
            <a:r>
              <a:rPr lang="en-US" altLang="en-US" sz="2200" dirty="0" smtClean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orchestration(Groq and Gemini integration).</a:t>
            </a:r>
            <a:br>
              <a:rPr lang="en-US" altLang="en-US" sz="2200" dirty="0" smtClean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</a:br>
            <a:endParaRPr lang="en-US" altLang="en-US" sz="2200" dirty="0">
              <a:solidFill>
                <a:schemeClr val="accent3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200" dirty="0" smtClean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Integrated </a:t>
            </a:r>
            <a: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advanced chunking, embedding (FastEmbed/BAAI), and persistent vector storage (ChromaDB</a:t>
            </a:r>
            <a:r>
              <a:rPr lang="en-US" altLang="en-US" sz="2200" dirty="0" smtClean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).</a:t>
            </a:r>
            <a:br>
              <a:rPr lang="en-US" altLang="en-US" sz="2200" dirty="0" smtClean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</a:br>
            <a:endParaRPr lang="en-US" altLang="en-US" sz="2200" dirty="0" smtClean="0">
              <a:solidFill>
                <a:schemeClr val="accent3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Built an interactive demo application for real-time QA over uploaded academic PDFs.</a:t>
            </a:r>
            <a:b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</a:br>
            <a:endParaRPr lang="en-US" altLang="en-US" sz="2200" dirty="0">
              <a:solidFill>
                <a:schemeClr val="accent3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200" dirty="0">
                <a:solidFill>
                  <a:schemeClr val="accent3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Conducted initial evaluations, demonstrating improved answer quality and user experience with the modern pipeline.</a:t>
            </a:r>
          </a:p>
          <a:p>
            <a:endParaRPr lang="en-US" sz="28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 rot="2147325">
            <a:off x="10557942" y="1230763"/>
            <a:ext cx="7890922" cy="10689673"/>
          </a:xfrm>
          <a:custGeom>
            <a:avLst/>
            <a:gdLst/>
            <a:ahLst/>
            <a:cxnLst/>
            <a:rect l="l" t="t" r="r" b="b"/>
            <a:pathLst>
              <a:path w="7890922" h="10689673" extrusionOk="0">
                <a:moveTo>
                  <a:pt x="0" y="0"/>
                </a:moveTo>
                <a:lnTo>
                  <a:pt x="7890922" y="0"/>
                </a:lnTo>
                <a:lnTo>
                  <a:pt x="7890922" y="10689673"/>
                </a:lnTo>
                <a:lnTo>
                  <a:pt x="0" y="10689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1028700" y="5200650"/>
            <a:ext cx="7832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Road Ahead</a:t>
            </a:r>
            <a:endParaRPr sz="6000"/>
          </a:p>
        </p:txBody>
      </p:sp>
      <p:sp>
        <p:nvSpPr>
          <p:cNvPr id="171" name="Google Shape;171;p23"/>
          <p:cNvSpPr txBox="1"/>
          <p:nvPr/>
        </p:nvSpPr>
        <p:spPr>
          <a:xfrm>
            <a:off x="762000" y="2514600"/>
            <a:ext cx="16685400" cy="482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Explore local LLMs (Ollama) for privacy/deployment</a:t>
            </a:r>
            <a:r>
              <a:rPr lang="en-US" sz="2200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/>
            </a:r>
            <a:br>
              <a:rPr lang="en-US" sz="2200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</a:br>
            <a:endParaRPr sz="2200" dirty="0">
              <a:solidFill>
                <a:schemeClr val="bg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marL="457200" lvl="0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Better question generation &amp; context </a:t>
            </a:r>
            <a:r>
              <a:rPr lang="en-US" sz="2200" b="1" dirty="0" smtClean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expansion</a:t>
            </a:r>
            <a:r>
              <a:rPr lang="en-US" sz="2200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/>
            </a:r>
            <a:br>
              <a:rPr lang="en-US" sz="2200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</a:br>
            <a:endParaRPr sz="2200" dirty="0">
              <a:solidFill>
                <a:schemeClr val="bg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marL="457200" lvl="0" indent="-406400">
              <a:lnSpc>
                <a:spcPct val="115000"/>
              </a:lnSpc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Automated Question Generation from Academic </a:t>
            </a:r>
            <a:r>
              <a:rPr lang="en-US" sz="2200" b="1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Documents</a:t>
            </a:r>
            <a:br>
              <a:rPr lang="en-US" sz="2200" b="1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</a:br>
            <a:endParaRPr lang="en-US" sz="2200" b="1" dirty="0" smtClean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lvl="0" indent="-406400">
              <a:lnSpc>
                <a:spcPct val="115000"/>
              </a:lnSpc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 smtClean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Advanced</a:t>
            </a:r>
            <a:r>
              <a:rPr lang="en-US" sz="2200" b="1" dirty="0" smtClean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 PDF </a:t>
            </a:r>
            <a:r>
              <a:rPr lang="en-US" sz="2200" b="1" dirty="0" smtClean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Pa</a:t>
            </a:r>
            <a:r>
              <a:rPr lang="en-US" sz="2200" b="1" dirty="0" smtClean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rsing </a:t>
            </a: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 </a:t>
            </a:r>
            <a:r>
              <a:rPr lang="en-US" sz="2200" b="1" dirty="0" smtClean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using </a:t>
            </a:r>
            <a:r>
              <a:rPr lang="en-US" sz="2200" b="1" dirty="0" smtClean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LlamaParse</a:t>
            </a: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/>
            </a:r>
            <a:br>
              <a:rPr lang="en-US" sz="2200" b="1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</a:br>
            <a:endParaRPr sz="2200" b="1" dirty="0">
              <a:solidFill>
                <a:schemeClr val="bg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marL="457200" lvl="0" indent="-406400" algn="just">
              <a:lnSpc>
                <a:spcPct val="115000"/>
              </a:lnSpc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Comprehensive Evaluation with </a:t>
            </a:r>
            <a:r>
              <a:rPr lang="en-US" sz="2200" b="1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RAGAS</a:t>
            </a:r>
          </a:p>
          <a:p>
            <a:pPr marL="50800" lvl="0" algn="just">
              <a:lnSpc>
                <a:spcPct val="115000"/>
              </a:lnSpc>
              <a:buClr>
                <a:schemeClr val="lt1"/>
              </a:buClr>
              <a:buSzPts val="2800"/>
            </a:pPr>
            <a:endParaRPr lang="en-US" sz="2200" b="1" dirty="0" smtClean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marL="457200" lvl="0" indent="-406400" algn="just">
              <a:lnSpc>
                <a:spcPct val="115000"/>
              </a:lnSpc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200" b="1" dirty="0">
                <a:solidFill>
                  <a:schemeClr val="bg1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user feedback &amp; scalability</a:t>
            </a:r>
            <a:endParaRPr sz="2200" dirty="0">
              <a:solidFill>
                <a:schemeClr val="bg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-1281435" y="1759303"/>
            <a:ext cx="18848544" cy="7984929"/>
          </a:xfrm>
          <a:custGeom>
            <a:avLst/>
            <a:gdLst/>
            <a:ahLst/>
            <a:cxnLst/>
            <a:rect l="l" t="t" r="r" b="b"/>
            <a:pathLst>
              <a:path w="18848544" h="7984929" extrusionOk="0">
                <a:moveTo>
                  <a:pt x="0" y="0"/>
                </a:moveTo>
                <a:lnTo>
                  <a:pt x="18848544" y="0"/>
                </a:lnTo>
                <a:lnTo>
                  <a:pt x="18848544" y="7984928"/>
                </a:lnTo>
                <a:lnTo>
                  <a:pt x="0" y="7984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1310363" y="1258157"/>
            <a:ext cx="15667200" cy="2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21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Thank You !</a:t>
            </a:r>
            <a:endParaRPr sz="100"/>
          </a:p>
        </p:txBody>
      </p:sp>
      <p:sp>
        <p:nvSpPr>
          <p:cNvPr id="178" name="Google Shape;178;p24"/>
          <p:cNvSpPr txBox="1"/>
          <p:nvPr/>
        </p:nvSpPr>
        <p:spPr>
          <a:xfrm>
            <a:off x="6263550" y="5412250"/>
            <a:ext cx="576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Questions ?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 rot="1192150">
            <a:off x="-612761" y="6771138"/>
            <a:ext cx="6915448" cy="5104858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Why is Educational QA Hard?</a:t>
            </a:r>
            <a:endParaRPr sz="6000"/>
          </a:p>
        </p:txBody>
      </p:sp>
      <p:sp>
        <p:nvSpPr>
          <p:cNvPr id="96" name="Google Shape;96;p14"/>
          <p:cNvSpPr txBox="1"/>
          <p:nvPr/>
        </p:nvSpPr>
        <p:spPr>
          <a:xfrm>
            <a:off x="1028700" y="2655100"/>
            <a:ext cx="15065100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Huge amount of academic content (PDFs, handouts, notes)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Students today face information overload from a wide variety of course materials, often spread across hundreds of pages.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Students struggle to find precise, contextual answers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Locating specific, reliable answers is time-consuming and frustrating with so many unstructured documents.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Classic keyword search is not enough</a:t>
            </a:r>
            <a:endParaRPr sz="28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search tools can’t understand context or academic nuance, often missing the most relevant explanations.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6000" y="521825"/>
            <a:ext cx="2718575" cy="250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 rot="-1432517">
            <a:off x="9242250" y="-1019201"/>
            <a:ext cx="10900303" cy="6579820"/>
          </a:xfrm>
          <a:custGeom>
            <a:avLst/>
            <a:gdLst/>
            <a:ahLst/>
            <a:cxnLst/>
            <a:rect l="l" t="t" r="r" b="b"/>
            <a:pathLst>
              <a:path w="10893497" h="6575711" extrusionOk="0">
                <a:moveTo>
                  <a:pt x="0" y="0"/>
                </a:moveTo>
                <a:lnTo>
                  <a:pt x="10893497" y="0"/>
                </a:lnTo>
                <a:lnTo>
                  <a:pt x="10893497" y="6575711"/>
                </a:lnTo>
                <a:lnTo>
                  <a:pt x="0" y="6575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Project Goals</a:t>
            </a:r>
            <a:endParaRPr sz="6000"/>
          </a:p>
        </p:txBody>
      </p:sp>
      <p:sp>
        <p:nvSpPr>
          <p:cNvPr id="105" name="Google Shape;105;p15"/>
          <p:cNvSpPr txBox="1"/>
          <p:nvPr/>
        </p:nvSpPr>
        <p:spPr>
          <a:xfrm>
            <a:off x="1028700" y="2655100"/>
            <a:ext cx="15065100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 students to ask natural questions over their own study material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system is designed to let users type real questions and get meaningful answers from their course documents.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classic BERT-based QA with modern, modular RAG pipeline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benchmarked a traditional QA setup against a state-of-the-art Retrieval-Augmented Generation approach.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Deliver explainable, context-rich answers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goal is not just to provide answers, but to ensure they are well-explained, context-aware, and trustworthy.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rot="1193110">
            <a:off x="-613330" y="6771394"/>
            <a:ext cx="6912681" cy="5102816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Baseline: Classic RAG Pipeline</a:t>
            </a:r>
            <a:endParaRPr sz="6000"/>
          </a:p>
        </p:txBody>
      </p:sp>
      <p:sp>
        <p:nvSpPr>
          <p:cNvPr id="113" name="Google Shape;113;p16"/>
          <p:cNvSpPr txBox="1"/>
          <p:nvPr/>
        </p:nvSpPr>
        <p:spPr>
          <a:xfrm>
            <a:off x="1028700" y="2655100"/>
            <a:ext cx="15065100" cy="508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Chunking, semantic search (Sentence-BERT + FAISS)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questions are matched to document chunks using vector embeddings for better semantic relevance.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BERT extracts answer span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pre-trained BERT model selects the most likely answer within the top chunk.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Handles edge cases with fallback logic</a:t>
            </a:r>
            <a:endParaRPr sz="28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the model is uncertain, it falls back to keyword search or the first relevant sentence.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492441" y="568135"/>
            <a:ext cx="4482971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Baseline: Classic RAG Pipeline</a:t>
            </a:r>
            <a:endParaRPr sz="6000" dirty="0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370912"/>
            <a:ext cx="9033163" cy="9732113"/>
          </a:xfrm>
          <a:prstGeom prst="rect">
            <a:avLst/>
          </a:prstGeom>
          <a:pattFill prst="pct5">
            <a:fgClr>
              <a:srgbClr val="000000"/>
            </a:fgClr>
            <a:bgClr>
              <a:schemeClr val="bg1"/>
            </a:bgClr>
          </a:patt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 rot="8563718">
            <a:off x="-3385979" y="5173184"/>
            <a:ext cx="11999755" cy="7243488"/>
          </a:xfrm>
          <a:custGeom>
            <a:avLst/>
            <a:gdLst/>
            <a:ahLst/>
            <a:cxnLst/>
            <a:rect l="l" t="t" r="r" b="b"/>
            <a:pathLst>
              <a:path w="12011472" h="7250561" extrusionOk="0">
                <a:moveTo>
                  <a:pt x="0" y="0"/>
                </a:moveTo>
                <a:lnTo>
                  <a:pt x="12011472" y="0"/>
                </a:lnTo>
                <a:lnTo>
                  <a:pt x="12011472" y="7250562"/>
                </a:lnTo>
                <a:lnTo>
                  <a:pt x="0" y="7250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/>
          <p:nvPr/>
        </p:nvSpPr>
        <p:spPr>
          <a:xfrm rot="-1432517">
            <a:off x="9242250" y="-1019201"/>
            <a:ext cx="10900303" cy="6579820"/>
          </a:xfrm>
          <a:custGeom>
            <a:avLst/>
            <a:gdLst/>
            <a:ahLst/>
            <a:cxnLst/>
            <a:rect l="l" t="t" r="r" b="b"/>
            <a:pathLst>
              <a:path w="10893497" h="6575711" extrusionOk="0">
                <a:moveTo>
                  <a:pt x="0" y="0"/>
                </a:moveTo>
                <a:lnTo>
                  <a:pt x="10893497" y="0"/>
                </a:lnTo>
                <a:lnTo>
                  <a:pt x="10893497" y="6575711"/>
                </a:lnTo>
                <a:lnTo>
                  <a:pt x="0" y="6575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Baseline: Classic RAG Pipeline</a:t>
            </a:r>
            <a:endParaRPr sz="6000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584250" y="4281600"/>
            <a:ext cx="51195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rPr>
              <a:t>Demo</a:t>
            </a:r>
            <a:endParaRPr sz="10000">
              <a:solidFill>
                <a:schemeClr val="lt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1193110">
            <a:off x="-613330" y="6771394"/>
            <a:ext cx="6912681" cy="5102816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Modern Modular RAG Pipeline</a:t>
            </a:r>
            <a:endParaRPr sz="6000"/>
          </a:p>
        </p:txBody>
      </p:sp>
      <p:sp>
        <p:nvSpPr>
          <p:cNvPr id="137" name="Google Shape;137;p19"/>
          <p:cNvSpPr txBox="1"/>
          <p:nvPr/>
        </p:nvSpPr>
        <p:spPr>
          <a:xfrm>
            <a:off x="1028700" y="2655100"/>
            <a:ext cx="15917700" cy="616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06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Semantic chunking, advanced embeddings (FastEmbed, BAAI/bge-base-en-v1.5)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Documents are divided into meaningfully related chunks and encoded with state-of-the-art embeddings.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Persistent vector store (ChromaDB)</a:t>
            </a:r>
            <a:b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content is indexed in a fast, scalable vector database for efficient retrieval.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Modular integration with LLMs (Gemini, Groq)</a:t>
            </a:r>
            <a:endParaRPr sz="28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pipeline connects to advanced language models for richer, more accurate answers.</a:t>
            </a:r>
            <a:b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End-to-end workflow: document upload to polished answer</a:t>
            </a:r>
            <a:endParaRPr sz="28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From document ingestion to answer display, the process is fully automated and modular.</a:t>
            </a:r>
            <a:endParaRPr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740013" y="718875"/>
            <a:ext cx="42060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Modern Modular RAG Pipeline</a:t>
            </a:r>
            <a:endParaRPr sz="60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650" y="205475"/>
            <a:ext cx="7849526" cy="979444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/>
          <p:nvPr/>
        </p:nvSpPr>
        <p:spPr>
          <a:xfrm rot="1478714">
            <a:off x="6629866" y="-1362438"/>
            <a:ext cx="10948701" cy="12314490"/>
          </a:xfrm>
          <a:custGeom>
            <a:avLst/>
            <a:gdLst/>
            <a:ahLst/>
            <a:cxnLst/>
            <a:rect l="l" t="t" r="r" b="b"/>
            <a:pathLst>
              <a:path w="10935552" h="12299701" extrusionOk="0">
                <a:moveTo>
                  <a:pt x="0" y="0"/>
                </a:moveTo>
                <a:lnTo>
                  <a:pt x="10935553" y="0"/>
                </a:lnTo>
                <a:lnTo>
                  <a:pt x="10935553" y="12299701"/>
                </a:lnTo>
                <a:lnTo>
                  <a:pt x="0" y="12299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1"/>
          <p:cNvSpPr/>
          <p:nvPr/>
        </p:nvSpPr>
        <p:spPr>
          <a:xfrm rot="1193110">
            <a:off x="-613330" y="6771394"/>
            <a:ext cx="6912681" cy="5102816"/>
          </a:xfrm>
          <a:custGeom>
            <a:avLst/>
            <a:gdLst/>
            <a:ahLst/>
            <a:cxnLst/>
            <a:rect l="l" t="t" r="r" b="b"/>
            <a:pathLst>
              <a:path w="6915448" h="5104858" extrusionOk="0">
                <a:moveTo>
                  <a:pt x="0" y="0"/>
                </a:moveTo>
                <a:lnTo>
                  <a:pt x="6915449" y="0"/>
                </a:lnTo>
                <a:lnTo>
                  <a:pt x="6915449" y="5104858"/>
                </a:lnTo>
                <a:lnTo>
                  <a:pt x="0" y="51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6699750" y="4373850"/>
            <a:ext cx="4575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Demo</a:t>
            </a:r>
            <a:endParaRPr sz="10000"/>
          </a:p>
        </p:txBody>
      </p:sp>
      <p:sp>
        <p:nvSpPr>
          <p:cNvPr id="153" name="Google Shape;153;p21"/>
          <p:cNvSpPr txBox="1"/>
          <p:nvPr/>
        </p:nvSpPr>
        <p:spPr>
          <a:xfrm>
            <a:off x="1028700" y="2655100"/>
            <a:ext cx="1591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909300" y="958100"/>
            <a:ext cx="1556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Modern Modular RAG Pipeline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529</Words>
  <Application>Microsoft Office PowerPoint</Application>
  <PresentationFormat>Custom</PresentationFormat>
  <Paragraphs>49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Zen Dots</vt:lpstr>
      <vt:lpstr>Poppins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Jaykumar Chetanbhai Chaudhary</cp:lastModifiedBy>
  <cp:revision>20</cp:revision>
  <dcterms:modified xsi:type="dcterms:W3CDTF">2025-07-17T11:11:57Z</dcterms:modified>
</cp:coreProperties>
</file>